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329" r:id="rId3"/>
    <p:sldId id="324" r:id="rId4"/>
    <p:sldId id="298" r:id="rId5"/>
    <p:sldId id="310" r:id="rId6"/>
    <p:sldId id="299" r:id="rId7"/>
    <p:sldId id="304" r:id="rId8"/>
    <p:sldId id="305" r:id="rId9"/>
    <p:sldId id="330" r:id="rId10"/>
    <p:sldId id="315" r:id="rId11"/>
    <p:sldId id="316" r:id="rId12"/>
    <p:sldId id="306" r:id="rId13"/>
    <p:sldId id="318" r:id="rId14"/>
    <p:sldId id="319" r:id="rId15"/>
    <p:sldId id="320" r:id="rId16"/>
    <p:sldId id="323" r:id="rId17"/>
    <p:sldId id="307" r:id="rId18"/>
    <p:sldId id="309" r:id="rId19"/>
    <p:sldId id="331" r:id="rId20"/>
    <p:sldId id="301" r:id="rId21"/>
    <p:sldId id="284" r:id="rId22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0"/>
    <a:srgbClr val="BEB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11" autoAdjust="0"/>
    <p:restoredTop sz="79571" autoAdjust="0"/>
  </p:normalViewPr>
  <p:slideViewPr>
    <p:cSldViewPr>
      <p:cViewPr>
        <p:scale>
          <a:sx n="60" d="100"/>
          <a:sy n="60" d="100"/>
        </p:scale>
        <p:origin x="-235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ED032F-EAEC-48E8-8E95-E2A3F73526DA}" type="datetimeFigureOut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4E6E40-82CA-451B-B562-7D07F91ABE5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Retrospektyva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1990 – ASP, 2002 ASP .NET</a:t>
            </a:r>
            <a:endParaRPr lang="lt-LT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705A3-65A5-4660-A8F0-301AAED110B7}" type="slidenum">
              <a:rPr lang="lt-L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lt-L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t-L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t-L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7311D-43B7-41A0-BC0C-9ECAC5E68F4C}" type="slidenum">
              <a:rPr lang="lt-LT" smtClean="0"/>
              <a:pPr>
                <a:defRPr/>
              </a:pPr>
              <a:t>13</a:t>
            </a:fld>
            <a:endParaRPr lang="lt-L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Userio registracija</a:t>
            </a:r>
          </a:p>
          <a:p>
            <a:r>
              <a:rPr lang="en-US" smtClean="0"/>
              <a:t>c</a:t>
            </a:r>
          </a:p>
          <a:p>
            <a:r>
              <a:rPr lang="en-US" smtClean="0"/>
              <a:t>User</a:t>
            </a:r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2E264E-DFB4-4C79-B614-BCE75F6E1926}" type="slidenum">
              <a:rPr lang="lt-LT" smtClean="0"/>
              <a:pPr>
                <a:defRPr/>
              </a:pPr>
              <a:t>14</a:t>
            </a:fld>
            <a:endParaRPr lang="lt-L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en-US" smtClean="0"/>
              <a:t>Demo AnonymousUser ir User</a:t>
            </a:r>
          </a:p>
          <a:p>
            <a:pPr marL="228600" indent="-228600">
              <a:buFontTx/>
              <a:buAutoNum type="arabicPeriod"/>
            </a:pPr>
            <a:r>
              <a:rPr lang="en-US" smtClean="0"/>
              <a:t>Demo su ICulture</a:t>
            </a:r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51F9A1-250F-4C24-8283-625E4F528493}" type="slidenum">
              <a:rPr lang="lt-LT" smtClean="0"/>
              <a:pPr>
                <a:defRPr/>
              </a:pPr>
              <a:t>15</a:t>
            </a:fld>
            <a:endParaRPr lang="lt-L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34AC3-AFEE-4538-975B-C5C4E7DE380F}" type="slidenum">
              <a:rPr lang="lt-LT" smtClean="0"/>
              <a:pPr>
                <a:defRPr/>
              </a:pPr>
              <a:t>16</a:t>
            </a:fld>
            <a:endParaRPr lang="lt-L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0AE46F-1195-4105-B7B0-0B557A1C9971}" type="slidenum">
              <a:rPr lang="lt-LT" smtClean="0"/>
              <a:pPr>
                <a:defRPr/>
              </a:pPr>
              <a:t>17</a:t>
            </a:fld>
            <a:endParaRPr lang="lt-L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0E647-5B3F-4878-888F-B38840D7957E}" type="slidenum">
              <a:rPr lang="lt-LT" smtClean="0"/>
              <a:pPr>
                <a:defRPr/>
              </a:pPr>
              <a:t>18</a:t>
            </a:fld>
            <a:endParaRPr lang="lt-L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181D4-C8C3-4738-9998-50A36E9D62C7}" type="slidenum">
              <a:rPr lang="lt-LT" smtClean="0"/>
              <a:pPr>
                <a:defRPr/>
              </a:pPr>
              <a:t>19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Perspektyva - Ruby on Rails MVC vs ASP.NET MVC ?</a:t>
            </a:r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D2F6B3-5EDC-4C6E-BA9E-235F02D9D7EB}" type="slidenum">
              <a:rPr lang="lt-LT" smtClean="0"/>
              <a:pPr>
                <a:defRPr/>
              </a:pPr>
              <a:t>2</a:t>
            </a:fld>
            <a:endParaRPr lang="lt-L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F9959-D5E0-4F52-A88A-8A26F2C30CB8}" type="slidenum">
              <a:rPr lang="lt-LT" smtClean="0"/>
              <a:pPr>
                <a:defRPr/>
              </a:pPr>
              <a:t>20</a:t>
            </a:fld>
            <a:endParaRPr lang="lt-L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AD388A-7F7B-41EA-AE62-BC87C202C44B}" type="slidenum">
              <a:rPr lang="lt-LT" smtClean="0"/>
              <a:pPr>
                <a:defRPr/>
              </a:pPr>
              <a:t>21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Pristatymo trukme apie 40 min</a:t>
            </a:r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EB2583-FE1A-4A5D-A404-5E978430F983}" type="slidenum">
              <a:rPr lang="lt-LT" smtClean="0"/>
              <a:pPr>
                <a:defRPr/>
              </a:pPr>
              <a:t>3</a:t>
            </a:fld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F5CD8B-4B16-40C6-BF81-B556CA23C482}" type="slidenum">
              <a:rPr lang="lt-LT" smtClean="0"/>
              <a:pPr>
                <a:defRPr/>
              </a:pPr>
              <a:t>6</a:t>
            </a:fld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smtClean="0"/>
              <a:t>T</a:t>
            </a:r>
            <a:r>
              <a:rPr lang="en-US" smtClean="0"/>
              <a:t>he presentation model is responsible for transforming the domain model into a representation that is useful for the presentation layer, namely the controller and view. Whereas the domain model is an n-dimension object graph that accurately represents the real world, the presentation model takes these objects and projects them into a flat model that can easily be represented on a graphical screen.</a:t>
            </a:r>
            <a:endParaRPr lang="lt-LT" smtClean="0"/>
          </a:p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23B234-17BB-4846-802B-2F73F23442AC}" type="slidenum">
              <a:rPr lang="lt-LT" smtClean="0"/>
              <a:pPr>
                <a:defRPr/>
              </a:pPr>
              <a:t>7</a:t>
            </a:fld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483D-A5D1-4DCC-851A-9874F74DFF59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CE0F-2B09-4972-8291-F9CB713C778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38CB-067D-4FF8-8A92-02AFBF65CA8B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58B6-0727-4240-B33E-BE1C1C63573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BFD47-CBAB-4E8B-BB03-1E27CBF58E42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7B6B-D500-4B52-90E5-CE9DB1F16F1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7D1F-7697-4B03-9237-DAF045E2770D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739E-D26D-4227-9878-155D800C6F8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B7DA-7DD2-4591-8CE8-49F0EA0FD0B7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B12D-86E2-4877-B836-437ACBECE1C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527F-146B-450A-BF28-32A368CD735F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31EB-8863-41C9-8F6C-4970AFEA99E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C4F7-F09E-4883-8CC1-6753902AA2BD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BC50-592B-4BCA-AFEA-E5E13587D2F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1457-CCA4-49D5-BF8A-7F4FAAA78186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E1F6-0543-4390-8E53-67A70ECB7E5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8BB4-854E-41A5-BACB-55927E194F37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65B6-9EA3-4C69-B624-56B19D6F443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DF55-E323-41EF-BF22-1CF54E932179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E5EF-3D7E-4374-9137-BFE8B0CACF3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356F-52B8-44DE-AA31-1DC674C70B4F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E969-14B0-4309-88E8-14F4BF89255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B3A604-3343-4C4E-8DAF-1D7CFD2E8C8C}" type="datetime1">
              <a:rPr lang="lt-LT"/>
              <a:pPr>
                <a:defRPr/>
              </a:pPr>
              <a:t>2009.03.20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8BC55C-BF17-44F9-AC00-65777D68B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4" r:id="rId5"/>
    <p:sldLayoutId id="2147483885" r:id="rId6"/>
    <p:sldLayoutId id="2147483889" r:id="rId7"/>
    <p:sldLayoutId id="2147483890" r:id="rId8"/>
    <p:sldLayoutId id="2147483891" r:id="rId9"/>
    <p:sldLayoutId id="2147483886" r:id="rId10"/>
    <p:sldLayoutId id="2147483892" r:id="rId11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deplex.com/oxite" TargetMode="External"/><Relationship Id="rId13" Type="http://schemas.openxmlformats.org/officeDocument/2006/relationships/hyperlink" Target="http://blog.eworldui.net/post/2008/10/ASPNET-MVC-Simplified-Localization-via-ViewEngines.aspx" TargetMode="External"/><Relationship Id="rId3" Type="http://schemas.openxmlformats.org/officeDocument/2006/relationships/hyperlink" Target="mailto:domantasjovaisas@gmail.com" TargetMode="External"/><Relationship Id="rId7" Type="http://schemas.openxmlformats.org/officeDocument/2006/relationships/hyperlink" Target="http://www.codeplex.com/mvccontrib" TargetMode="External"/><Relationship Id="rId12" Type="http://schemas.openxmlformats.org/officeDocument/2006/relationships/hyperlink" Target="http://stephenwalther.com/blog/archive/2008/08/28/asp-net-mvc-tip-39-use-the-velocity-distributed-cache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acked.com/archive/2008/03/13/url-routing-debugger.aspx" TargetMode="External"/><Relationship Id="rId11" Type="http://schemas.openxmlformats.org/officeDocument/2006/relationships/hyperlink" Target="http://weblogs.asp.net/Scottgu/" TargetMode="External"/><Relationship Id="rId5" Type="http://schemas.openxmlformats.org/officeDocument/2006/relationships/hyperlink" Target="http://aspnet.codeplex.com/Wiki/View.aspx?title=MVC&amp;referringTitle=Home" TargetMode="External"/><Relationship Id="rId15" Type="http://schemas.openxmlformats.org/officeDocument/2006/relationships/hyperlink" Target="http://www.asp.net/mvc/gallery/" TargetMode="External"/><Relationship Id="rId10" Type="http://schemas.openxmlformats.org/officeDocument/2006/relationships/hyperlink" Target="http://haacked.com/Default.aspx" TargetMode="External"/><Relationship Id="rId4" Type="http://schemas.openxmlformats.org/officeDocument/2006/relationships/hyperlink" Target="http://www.asp.net/mvc" TargetMode="External"/><Relationship Id="rId9" Type="http://schemas.openxmlformats.org/officeDocument/2006/relationships/hyperlink" Target="http://blog.wekeroad.com/mvc-storefront/" TargetMode="External"/><Relationship Id="rId14" Type="http://schemas.openxmlformats.org/officeDocument/2006/relationships/hyperlink" Target="http://blogs.msdn.com/jnak/archive/2008/10/28/asp-net-mvc-projects-running-on-windows-azure.asp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4929188" y="6000750"/>
            <a:ext cx="3843337" cy="428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Domantas Jovai</a:t>
            </a:r>
            <a:r>
              <a:rPr lang="lt-LT" smtClean="0"/>
              <a:t>šas</a:t>
            </a:r>
            <a:r>
              <a:rPr lang="en-US" smtClean="0"/>
              <a:t>,  200</a:t>
            </a:r>
            <a:r>
              <a:rPr lang="lt-LT" smtClean="0"/>
              <a:t>9</a:t>
            </a:r>
            <a:r>
              <a:rPr lang="en-US" smtClean="0"/>
              <a:t> </a:t>
            </a:r>
            <a:endParaRPr lang="lt-LT" smtClean="0"/>
          </a:p>
        </p:txBody>
      </p:sp>
      <p:pic>
        <p:nvPicPr>
          <p:cNvPr id="8195" name="Picture 8" descr="presentation_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557338"/>
            <a:ext cx="67246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Controllers – </a:t>
            </a:r>
            <a:r>
              <a:rPr lang="en-US" smtClean="0"/>
              <a:t>parametrai</a:t>
            </a:r>
            <a:endParaRPr lang="lt-LT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2016125"/>
          </a:xfrm>
        </p:spPr>
        <p:txBody>
          <a:bodyPr/>
          <a:lstStyle/>
          <a:p>
            <a:r>
              <a:rPr lang="lt-LT" smtClean="0"/>
              <a:t>Route argumentai</a:t>
            </a:r>
          </a:p>
          <a:p>
            <a:r>
              <a:rPr lang="lt-LT" smtClean="0"/>
              <a:t>Form reikšmės</a:t>
            </a:r>
          </a:p>
          <a:p>
            <a:r>
              <a:rPr lang="lt-LT" smtClean="0"/>
              <a:t>QueryString parametrai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9113" y="1668463"/>
            <a:ext cx="72120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lt-LT" sz="3200" b="1">
                <a:latin typeface="+mn-lt"/>
              </a:rPr>
              <a:t>Postinant į serverį duomenis duomenys </a:t>
            </a:r>
          </a:p>
          <a:p>
            <a:pPr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lt-LT" sz="3200" b="1">
                <a:latin typeface="+mn-lt"/>
              </a:rPr>
              <a:t>tikrinami tokia tvarka : </a:t>
            </a:r>
          </a:p>
          <a:p>
            <a:pPr>
              <a:defRPr/>
            </a:pPr>
            <a:endParaRPr lang="lt-LT" sz="2800" b="1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Controllers - Filters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IAuthorizationFilter – vyksta pirmas, galimyb</a:t>
            </a:r>
            <a:r>
              <a:rPr lang="lt-LT" smtClean="0"/>
              <a:t>ė nutraukti vykdymą</a:t>
            </a:r>
          </a:p>
          <a:p>
            <a:r>
              <a:rPr lang="lt-LT" smtClean="0"/>
              <a:t>IActionFilter – OnActionExecuting, OnActionExecuted metodas</a:t>
            </a:r>
          </a:p>
          <a:p>
            <a:r>
              <a:rPr lang="lt-LT" smtClean="0"/>
              <a:t>IResultFilter – OnResultExecuting, OnResultExecuted</a:t>
            </a:r>
          </a:p>
          <a:p>
            <a:r>
              <a:rPr lang="lt-LT" smtClean="0"/>
              <a:t>IExceptionFilter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Views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smtClean="0"/>
              <a:t>ViewHelperiai</a:t>
            </a:r>
          </a:p>
          <a:p>
            <a:pPr eaLnBrk="1" hangingPunct="1"/>
            <a:r>
              <a:rPr lang="lt-LT" smtClean="0"/>
              <a:t>Validavimas</a:t>
            </a:r>
          </a:p>
          <a:p>
            <a:pPr eaLnBrk="1" hangingPunct="1"/>
            <a:r>
              <a:rPr lang="lt-LT" smtClean="0"/>
              <a:t>Bindinimas</a:t>
            </a:r>
          </a:p>
          <a:p>
            <a:pPr eaLnBrk="1" hangingPunct="1"/>
            <a:r>
              <a:rPr lang="lt-LT" smtClean="0"/>
              <a:t>PartialView </a:t>
            </a:r>
          </a:p>
          <a:p>
            <a:pPr eaLnBrk="1" hangingPunct="1"/>
            <a:r>
              <a:rPr lang="lt-LT" smtClean="0"/>
              <a:t>AJAX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Views</a:t>
            </a:r>
            <a:r>
              <a:rPr lang="en-US" smtClean="0"/>
              <a:t> - </a:t>
            </a:r>
            <a:r>
              <a:rPr lang="lt-LT" err="1" smtClean="0"/>
              <a:t>h</a:t>
            </a:r>
            <a:r>
              <a:rPr lang="en-US" smtClean="0"/>
              <a:t>elperiai</a:t>
            </a:r>
            <a:endParaRPr lang="lt-LT" smtClean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395288" y="1857375"/>
            <a:ext cx="8229600" cy="4040188"/>
          </a:xfrm>
        </p:spPr>
        <p:txBody>
          <a:bodyPr/>
          <a:lstStyle/>
          <a:p>
            <a:r>
              <a:rPr lang="lt-LT" smtClean="0"/>
              <a:t>Web Controls – ar galima pritaikyti ?</a:t>
            </a:r>
          </a:p>
          <a:p>
            <a:r>
              <a:rPr lang="lt-LT" smtClean="0"/>
              <a:t>Microsoft.Web.Mvc</a:t>
            </a:r>
          </a:p>
          <a:p>
            <a:r>
              <a:rPr lang="lt-LT" smtClean="0"/>
              <a:t>MvcContrib</a:t>
            </a:r>
          </a:p>
          <a:p>
            <a:pPr>
              <a:buFont typeface="Wingdings 2" pitchFamily="18" charset="2"/>
              <a:buNone/>
            </a:pPr>
            <a:r>
              <a:rPr lang="lt-LT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Views</a:t>
            </a:r>
            <a:r>
              <a:rPr lang="en-US" smtClean="0"/>
              <a:t> - </a:t>
            </a:r>
            <a:r>
              <a:rPr lang="en-US" err="1" smtClean="0"/>
              <a:t>Validavimas</a:t>
            </a:r>
            <a:endParaRPr lang="lt-LT" smtClean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395288" y="1857375"/>
            <a:ext cx="8229600" cy="4040188"/>
          </a:xfrm>
        </p:spPr>
        <p:txBody>
          <a:bodyPr/>
          <a:lstStyle/>
          <a:p>
            <a:r>
              <a:rPr lang="en-US" smtClean="0"/>
              <a:t>IDataErrorInfo</a:t>
            </a:r>
          </a:p>
          <a:p>
            <a:r>
              <a:rPr lang="en-US" smtClean="0"/>
              <a:t>ModelState</a:t>
            </a:r>
          </a:p>
          <a:p>
            <a:pPr>
              <a:buFont typeface="Wingdings 2" pitchFamily="18" charset="2"/>
              <a:buNone/>
            </a:pPr>
            <a:endParaRPr lang="lt-LT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Views</a:t>
            </a:r>
            <a:r>
              <a:rPr lang="en-US" smtClean="0"/>
              <a:t> - </a:t>
            </a:r>
            <a:r>
              <a:rPr lang="en-US" err="1" smtClean="0"/>
              <a:t>Bindinimas</a:t>
            </a:r>
            <a:endParaRPr lang="lt-LT" smtClean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395288" y="1857375"/>
            <a:ext cx="8229600" cy="4040188"/>
          </a:xfrm>
        </p:spPr>
        <p:txBody>
          <a:bodyPr/>
          <a:lstStyle/>
          <a:p>
            <a:r>
              <a:rPr lang="en-US" smtClean="0"/>
              <a:t>IModelBinder</a:t>
            </a:r>
          </a:p>
          <a:p>
            <a:r>
              <a:rPr lang="en-US" smtClean="0"/>
              <a:t>DefaultModelBinder</a:t>
            </a:r>
          </a:p>
          <a:p>
            <a:r>
              <a:rPr lang="en-US" smtClean="0"/>
              <a:t>ModelBinder sudarymas</a:t>
            </a:r>
            <a:endParaRPr lang="lt-LT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t-LT" smtClean="0"/>
              <a:t>Views</a:t>
            </a:r>
            <a:r>
              <a:rPr lang="en-US" smtClean="0"/>
              <a:t> – </a:t>
            </a:r>
            <a:r>
              <a:rPr lang="lt-LT" smtClean="0"/>
              <a:t>AJAX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395288" y="1857375"/>
            <a:ext cx="8229600" cy="4040188"/>
          </a:xfrm>
        </p:spPr>
        <p:txBody>
          <a:bodyPr/>
          <a:lstStyle/>
          <a:p>
            <a:r>
              <a:rPr lang="lt-LT" smtClean="0"/>
              <a:t>MS AJAX (taip pat 4.0 </a:t>
            </a:r>
            <a:r>
              <a:rPr lang="lt-LT" smtClean="0">
                <a:sym typeface="Wingdings" pitchFamily="2" charset="2"/>
              </a:rPr>
              <a:t></a:t>
            </a:r>
            <a:r>
              <a:rPr lang="lt-LT" smtClean="0"/>
              <a:t>)</a:t>
            </a:r>
          </a:p>
          <a:p>
            <a:r>
              <a:rPr lang="lt-LT" smtClean="0"/>
              <a:t>JQuery </a:t>
            </a:r>
          </a:p>
          <a:p>
            <a:r>
              <a:rPr lang="lt-LT" smtClean="0"/>
              <a:t>JSON formatas </a:t>
            </a:r>
          </a:p>
        </p:txBody>
      </p:sp>
      <p:pic>
        <p:nvPicPr>
          <p:cNvPr id="23556" name="Picture 3" descr="json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071938"/>
            <a:ext cx="56959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Kita trumpai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smtClean="0"/>
              <a:t>Testavimas – autom. Testavimas – Moq - Demo</a:t>
            </a:r>
            <a:endParaRPr lang="fr-FR" smtClean="0"/>
          </a:p>
          <a:p>
            <a:pPr eaLnBrk="1" hangingPunct="1"/>
            <a:r>
              <a:rPr lang="lt-LT" smtClean="0"/>
              <a:t>Perėjimas nuo web formų prie MVC</a:t>
            </a:r>
          </a:p>
          <a:p>
            <a:pPr eaLnBrk="1" hangingPunct="1"/>
            <a:r>
              <a:rPr lang="lt-LT" smtClean="0"/>
              <a:t>Deployment – IIS6, IIS7</a:t>
            </a:r>
          </a:p>
          <a:p>
            <a:pPr eaLnBrk="1" hangingPunct="1"/>
            <a:r>
              <a:rPr lang="lt-LT" smtClean="0"/>
              <a:t>Nepakalbėta - ViewEngines,  Cache, T4 templates</a:t>
            </a:r>
            <a:r>
              <a:rPr lang="en-US" smtClean="0"/>
              <a:t>, Globalizavimas</a:t>
            </a:r>
            <a:r>
              <a:rPr lang="lt-LT" smtClean="0"/>
              <a:t>, Trace, WorkFlow, SilverLight, Azure,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Pagalbininkai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smtClean="0"/>
              <a:t>Helperiai – MVCContrib, Microsoft.Web.MVC</a:t>
            </a:r>
            <a:endParaRPr lang="fr-FR" smtClean="0"/>
          </a:p>
          <a:p>
            <a:pPr eaLnBrk="1" hangingPunct="1"/>
            <a:r>
              <a:rPr lang="lt-LT" smtClean="0"/>
              <a:t>IoC – Windsor Castle, Unity, StructureMap</a:t>
            </a:r>
          </a:p>
          <a:p>
            <a:pPr eaLnBrk="1" hangingPunct="1"/>
            <a:r>
              <a:rPr lang="lt-LT" smtClean="0"/>
              <a:t>Testavimas – NUnit, Rhino Mocks, Moq</a:t>
            </a:r>
          </a:p>
          <a:p>
            <a:pPr eaLnBrk="1" hangingPunct="1"/>
            <a:r>
              <a:rPr lang="lt-LT" smtClean="0"/>
              <a:t>Routinimas – toolsas</a:t>
            </a:r>
          </a:p>
          <a:p>
            <a:pPr eaLnBrk="1" hangingPunct="1"/>
            <a:r>
              <a:rPr lang="lt-LT" smtClean="0"/>
              <a:t>ViewEngines – Castle Rhino, Boo</a:t>
            </a:r>
          </a:p>
          <a:p>
            <a:pPr eaLnBrk="1" hangingPunct="1"/>
            <a:r>
              <a:rPr lang="lt-LT" smtClean="0"/>
              <a:t>T4 templates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Demo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lt-LT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ASP MVC Populiacija </a:t>
            </a:r>
            <a:r>
              <a:rPr lang="lt-LT" smtClean="0">
                <a:solidFill>
                  <a:srgbClr val="FFCF00"/>
                </a:solidFill>
                <a:sym typeface="Wingdings" pitchFamily="2" charset="2"/>
              </a:rPr>
              <a:t></a:t>
            </a:r>
            <a:endParaRPr lang="lt-LT" smtClean="0">
              <a:solidFill>
                <a:srgbClr val="FFCF00"/>
              </a:solidFill>
            </a:endParaRPr>
          </a:p>
        </p:txBody>
      </p:sp>
      <p:pic>
        <p:nvPicPr>
          <p:cNvPr id="9219" name="Content Placeholder 4" descr="viz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857375"/>
            <a:ext cx="8643937" cy="4572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Nuorodos (</a:t>
            </a:r>
            <a:r>
              <a:rPr lang="lt-LT" sz="1800" smtClean="0">
                <a:solidFill>
                  <a:srgbClr val="FFCF00"/>
                </a:solidFill>
                <a:hlinkClick r:id="rId3"/>
              </a:rPr>
              <a:t>domantasjovaisas</a:t>
            </a:r>
            <a:r>
              <a:rPr lang="en-US" sz="1800" smtClean="0">
                <a:solidFill>
                  <a:srgbClr val="FFCF00"/>
                </a:solidFill>
                <a:hlinkClick r:id="rId3"/>
              </a:rPr>
              <a:t>@gmail.com</a:t>
            </a:r>
            <a:r>
              <a:rPr lang="lt-LT" sz="1800" smtClean="0">
                <a:solidFill>
                  <a:srgbClr val="FFCF00"/>
                </a:solidFill>
              </a:rPr>
              <a:t> - </a:t>
            </a:r>
            <a:r>
              <a:rPr lang="lt-LT" sz="1800" smtClean="0">
                <a:solidFill>
                  <a:srgbClr val="FFCF00"/>
                </a:solidFill>
                <a:sym typeface="Wingdings" pitchFamily="2" charset="2"/>
              </a:rPr>
              <a:t> </a:t>
            </a:r>
            <a:r>
              <a:rPr lang="lt-LT" smtClean="0">
                <a:solidFill>
                  <a:srgbClr val="FFCF00"/>
                </a:solidFill>
              </a:rPr>
              <a:t>)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sz="1800" smtClean="0"/>
              <a:t>Mvc -  </a:t>
            </a:r>
            <a:r>
              <a:rPr lang="lt-LT" sz="1800" smtClean="0">
                <a:hlinkClick r:id="rId4"/>
              </a:rPr>
              <a:t>http://www.asp.net/mvc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Source, Futures </a:t>
            </a:r>
            <a:r>
              <a:rPr lang="lt-LT" sz="1800" smtClean="0">
                <a:hlinkClick r:id="rId5"/>
              </a:rPr>
              <a:t>http://aspnet.codeplex.com/Wiki/View.aspx?title=MVC&amp;referringTitle=Home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Routinimo toolsas - </a:t>
            </a:r>
            <a:r>
              <a:rPr lang="lt-LT" sz="1600" smtClean="0">
                <a:hlinkClick r:id="rId6"/>
              </a:rPr>
              <a:t>http://haacked.com/archive/2008/03/13/url-routing-debugger.aspx</a:t>
            </a:r>
            <a:endParaRPr lang="lt-LT" sz="16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MvcContrib – </a:t>
            </a:r>
            <a:r>
              <a:rPr lang="lt-LT" sz="1800" smtClean="0">
                <a:hlinkClick r:id="rId7"/>
              </a:rPr>
              <a:t>http://www.codeplex.com/mvccontrib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Oxite  MVC blog engine  - </a:t>
            </a:r>
            <a:r>
              <a:rPr lang="lt-LT" sz="1800" smtClean="0">
                <a:hlinkClick r:id="rId8"/>
              </a:rPr>
              <a:t>http://www.codeplex.com/oxite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Rob Conery MVC StoreFront - </a:t>
            </a:r>
            <a:r>
              <a:rPr lang="lt-LT" sz="1800" smtClean="0">
                <a:hlinkClick r:id="rId9"/>
              </a:rPr>
              <a:t>http://blog.wekeroad.com/mvc-storefront/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Phil Haack - </a:t>
            </a:r>
            <a:r>
              <a:rPr lang="lt-LT" sz="1800" smtClean="0">
                <a:hlinkClick r:id="rId10"/>
              </a:rPr>
              <a:t>http://haacked.com/Default.aspx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Scott Guthrie - </a:t>
            </a:r>
            <a:r>
              <a:rPr lang="lt-LT" sz="1800" smtClean="0">
                <a:hlinkClick r:id="rId11"/>
              </a:rPr>
              <a:t>http://weblogs.asp.net/Scottgu/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Velocity Distributed Cache </a:t>
            </a:r>
            <a:r>
              <a:rPr lang="lt-LT" sz="1800" smtClean="0">
                <a:hlinkClick r:id="rId12"/>
              </a:rPr>
              <a:t>http://stephenwalther.com/blog/archive/2008/08/28/asp-net-mvc-tip-39-use-the-velocity-distributed-cache.aspx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GlobalResources per ViewEngine  - </a:t>
            </a:r>
            <a:r>
              <a:rPr lang="lt-LT" sz="1800" smtClean="0">
                <a:hlinkClick r:id="rId13"/>
              </a:rPr>
              <a:t>http://blog.eworldui.net/post/2008/10/ASPNET-MVC-Simplified-Localization-via-ViewEngines.aspx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Azure -  </a:t>
            </a:r>
            <a:r>
              <a:rPr lang="en-US" sz="1800" smtClean="0">
                <a:hlinkClick r:id="rId14"/>
              </a:rPr>
              <a:t>http://blogs.msdn.com/jnak/archive/2008/10/28/asp-net-mvc-projects-running-on-windows-azure.aspx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r>
              <a:rPr lang="lt-LT" sz="1800" smtClean="0"/>
              <a:t>Design gallery - </a:t>
            </a:r>
            <a:r>
              <a:rPr lang="lt-LT" sz="1800" smtClean="0">
                <a:hlinkClick r:id="rId15"/>
              </a:rPr>
              <a:t>http://www.asp.net/mvc/gallery/</a:t>
            </a:r>
            <a:endParaRPr lang="lt-LT" sz="1800" smtClean="0"/>
          </a:p>
          <a:p>
            <a:pPr eaLnBrk="1" hangingPunct="1">
              <a:lnSpc>
                <a:spcPct val="90000"/>
              </a:lnSpc>
            </a:pPr>
            <a:endParaRPr lang="lt-LT" sz="1800" smtClean="0"/>
          </a:p>
          <a:p>
            <a:pPr eaLnBrk="1" hangingPunct="1">
              <a:lnSpc>
                <a:spcPct val="90000"/>
              </a:lnSpc>
            </a:pPr>
            <a:endParaRPr lang="lt-LT" sz="1800" smtClean="0"/>
          </a:p>
          <a:p>
            <a:pPr eaLnBrk="1" hangingPunct="1">
              <a:lnSpc>
                <a:spcPct val="90000"/>
              </a:lnSpc>
            </a:pPr>
            <a:endParaRPr lang="lt-LT" sz="1800" smtClean="0"/>
          </a:p>
          <a:p>
            <a:pPr eaLnBrk="1" hangingPunct="1">
              <a:lnSpc>
                <a:spcPct val="90000"/>
              </a:lnSpc>
            </a:pPr>
            <a:endParaRPr lang="lt-LT" sz="1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mtClean="0">
                <a:solidFill>
                  <a:schemeClr val="accent1">
                    <a:satMod val="150000"/>
                  </a:schemeClr>
                </a:solidFill>
              </a:rPr>
              <a:t>Klausimai?</a:t>
            </a:r>
            <a:endParaRPr lang="lt-LT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t-L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7AC70-14EC-4C24-A440-87F3E055DE8A}" type="slidenum">
              <a:rPr lang="lt-LT"/>
              <a:pPr>
                <a:defRPr/>
              </a:pPr>
              <a:t>21</a:t>
            </a:fld>
            <a:endParaRPr lang="lt-LT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Turinys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smtClean="0"/>
              <a:t>MVC struktūra</a:t>
            </a:r>
          </a:p>
          <a:p>
            <a:pPr eaLnBrk="1" hangingPunct="1"/>
            <a:r>
              <a:rPr lang="lt-LT" smtClean="0"/>
              <a:t>Routing</a:t>
            </a:r>
          </a:p>
          <a:p>
            <a:pPr eaLnBrk="1" hangingPunct="1"/>
            <a:r>
              <a:rPr lang="lt-LT" smtClean="0"/>
              <a:t>Model</a:t>
            </a:r>
          </a:p>
          <a:p>
            <a:pPr eaLnBrk="1" hangingPunct="1"/>
            <a:r>
              <a:rPr lang="lt-LT" smtClean="0"/>
              <a:t>Controller</a:t>
            </a:r>
          </a:p>
          <a:p>
            <a:pPr eaLnBrk="1" hangingPunct="1"/>
            <a:r>
              <a:rPr lang="lt-LT" smtClean="0"/>
              <a:t>View</a:t>
            </a:r>
          </a:p>
          <a:p>
            <a:pPr eaLnBrk="1" hangingPunct="1"/>
            <a:r>
              <a:rPr lang="lt-LT" smtClean="0"/>
              <a:t>Kita trumpai – testavimas,  perėjimas nuo web formų, diegimas</a:t>
            </a:r>
          </a:p>
          <a:p>
            <a:pPr eaLnBrk="1" hangingPunct="1"/>
            <a:r>
              <a:rPr lang="lt-LT" smtClean="0"/>
              <a:t>Pagalbininkai</a:t>
            </a:r>
            <a:r>
              <a:rPr lang="en-US" smtClean="0"/>
              <a:t> </a:t>
            </a:r>
            <a:endParaRPr lang="lt-LT" smtClean="0"/>
          </a:p>
          <a:p>
            <a:pPr eaLnBrk="1" hangingPunct="1"/>
            <a:r>
              <a:rPr lang="en-US" smtClean="0"/>
              <a:t>Nuorodos </a:t>
            </a:r>
            <a:endParaRPr lang="lt-LT" smtClean="0"/>
          </a:p>
          <a:p>
            <a:pPr eaLnBrk="1" hangingPunct="1"/>
            <a:endParaRPr lang="lt-LT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MVC struktūra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lt-LT" smtClean="0"/>
          </a:p>
        </p:txBody>
      </p:sp>
      <p:cxnSp>
        <p:nvCxnSpPr>
          <p:cNvPr id="11268" name="Straight Arrow Connector 11"/>
          <p:cNvCxnSpPr>
            <a:cxnSpLocks noChangeShapeType="1"/>
            <a:endCxn id="11271" idx="2"/>
          </p:cNvCxnSpPr>
          <p:nvPr/>
        </p:nvCxnSpPr>
        <p:spPr bwMode="auto">
          <a:xfrm flipV="1">
            <a:off x="4932363" y="3802063"/>
            <a:ext cx="1187450" cy="12700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1269" name="Straight Arrow Connector 9"/>
          <p:cNvCxnSpPr>
            <a:cxnSpLocks noChangeShapeType="1"/>
            <a:stCxn id="11270" idx="1"/>
            <a:endCxn id="11272" idx="2"/>
          </p:cNvCxnSpPr>
          <p:nvPr/>
        </p:nvCxnSpPr>
        <p:spPr bwMode="auto">
          <a:xfrm flipH="1" flipV="1">
            <a:off x="2016125" y="3795713"/>
            <a:ext cx="1174750" cy="128905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1270" name="Flowchart: Process 7"/>
          <p:cNvSpPr>
            <a:spLocks noChangeArrowheads="1"/>
          </p:cNvSpPr>
          <p:nvPr/>
        </p:nvSpPr>
        <p:spPr bwMode="auto">
          <a:xfrm>
            <a:off x="3203575" y="4508500"/>
            <a:ext cx="1727200" cy="1152525"/>
          </a:xfrm>
          <a:prstGeom prst="flowChartProcess">
            <a:avLst/>
          </a:prstGeom>
          <a:solidFill>
            <a:schemeClr val="tx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sz="2800" b="1">
                <a:solidFill>
                  <a:srgbClr val="FFFFFF"/>
                </a:solidFill>
                <a:latin typeface="Calibri" pitchFamily="34" charset="0"/>
              </a:rPr>
              <a:t>Controller</a:t>
            </a:r>
          </a:p>
        </p:txBody>
      </p:sp>
      <p:sp>
        <p:nvSpPr>
          <p:cNvPr id="11271" name="Flowchart: Process 5"/>
          <p:cNvSpPr>
            <a:spLocks noChangeArrowheads="1"/>
          </p:cNvSpPr>
          <p:nvPr/>
        </p:nvSpPr>
        <p:spPr bwMode="auto">
          <a:xfrm>
            <a:off x="5219700" y="2636838"/>
            <a:ext cx="1800225" cy="1152525"/>
          </a:xfrm>
          <a:prstGeom prst="flowChartProcess">
            <a:avLst/>
          </a:prstGeom>
          <a:solidFill>
            <a:schemeClr val="tx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sz="2800" b="1">
                <a:solidFill>
                  <a:srgbClr val="FFFFFF"/>
                </a:solidFill>
                <a:latin typeface="Calibri" pitchFamily="34" charset="0"/>
              </a:rPr>
              <a:t>Model</a:t>
            </a:r>
          </a:p>
        </p:txBody>
      </p:sp>
      <p:sp>
        <p:nvSpPr>
          <p:cNvPr id="11272" name="Flowchart: Process 6"/>
          <p:cNvSpPr>
            <a:spLocks noChangeArrowheads="1"/>
          </p:cNvSpPr>
          <p:nvPr/>
        </p:nvSpPr>
        <p:spPr bwMode="auto">
          <a:xfrm>
            <a:off x="1116013" y="2636838"/>
            <a:ext cx="1800225" cy="1146175"/>
          </a:xfrm>
          <a:prstGeom prst="flowChartProcess">
            <a:avLst/>
          </a:prstGeom>
          <a:solidFill>
            <a:schemeClr val="tx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lt-LT" sz="2800" b="1">
                <a:solidFill>
                  <a:schemeClr val="bg1"/>
                </a:solidFill>
                <a:latin typeface="Calibri" pitchFamily="34" charset="0"/>
              </a:rPr>
              <a:t>View</a:t>
            </a:r>
          </a:p>
        </p:txBody>
      </p: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2928938" y="3194050"/>
            <a:ext cx="2278062" cy="31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11"/>
          <p:cNvCxnSpPr>
            <a:endCxn id="11270" idx="2"/>
          </p:cNvCxnSpPr>
          <p:nvPr/>
        </p:nvCxnSpPr>
        <p:spPr>
          <a:xfrm rot="16200000" flipV="1">
            <a:off x="3721100" y="6007100"/>
            <a:ext cx="696913" cy="47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Routing  </a:t>
            </a:r>
            <a:r>
              <a:rPr lang="lt-LT" smtClean="0">
                <a:solidFill>
                  <a:srgbClr val="FFCF00"/>
                </a:solidFill>
                <a:sym typeface="Wingdings" pitchFamily="2" charset="2"/>
              </a:rPr>
              <a:t></a:t>
            </a:r>
            <a:endParaRPr lang="lt-LT" smtClean="0">
              <a:solidFill>
                <a:srgbClr val="FFCF00"/>
              </a:solidFill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lt-LT" sz="2000" smtClean="0"/>
          </a:p>
        </p:txBody>
      </p:sp>
      <p:pic>
        <p:nvPicPr>
          <p:cNvPr id="12292" name="Picture 4" descr="image_thu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73238"/>
            <a:ext cx="71278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Routing – užkl. apdorojimas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5083175"/>
          </a:xfrm>
        </p:spPr>
        <p:txBody>
          <a:bodyPr/>
          <a:lstStyle/>
          <a:p>
            <a:pPr eaLnBrk="1" hangingPunct="1"/>
            <a:r>
              <a:rPr lang="lt-LT" sz="2000" smtClean="0"/>
              <a:t>Į serverį ateina užklausa </a:t>
            </a:r>
          </a:p>
          <a:p>
            <a:pPr eaLnBrk="1" hangingPunct="1"/>
            <a:r>
              <a:rPr lang="lt-LT" sz="2000" smtClean="0"/>
              <a:t>IIS nustato kad užklausa turi buti  apdorojama ASP .NET </a:t>
            </a:r>
          </a:p>
          <a:p>
            <a:pPr eaLnBrk="1" hangingPunct="1"/>
            <a:r>
              <a:rPr lang="lt-LT" sz="2000" smtClean="0"/>
              <a:t>ASP.NET HttpModules  pagalba  galima pakeisti pakeisti užklausą</a:t>
            </a:r>
          </a:p>
          <a:p>
            <a:pPr eaLnBrk="1" hangingPunct="1"/>
            <a:r>
              <a:rPr lang="lt-LT" sz="2000" smtClean="0"/>
              <a:t>UrlRoutingModule aptinka, kad paduotas url atitinka  formą, kuri įregistruota web aplikacijoje</a:t>
            </a:r>
          </a:p>
          <a:p>
            <a:pPr eaLnBrk="1" hangingPunct="1"/>
            <a:r>
              <a:rPr lang="lt-LT" sz="2000" smtClean="0"/>
              <a:t>UrlRoutingModule nustato MvcHttpHandler kaip atsakingą už  užklausos apdorojimą.</a:t>
            </a:r>
          </a:p>
          <a:p>
            <a:pPr eaLnBrk="1" hangingPunct="1"/>
            <a:r>
              <a:rPr lang="lt-LT" sz="2000" smtClean="0"/>
              <a:t>Handleris ieško kur yra kontrolerio klasė  atitinkamai pagal sudarytą  Route {controller}/{action}/{id}</a:t>
            </a:r>
          </a:p>
          <a:p>
            <a:pPr eaLnBrk="1" hangingPunct="1"/>
            <a:r>
              <a:rPr lang="lt-LT" sz="2000" smtClean="0"/>
              <a:t>Jei handleris randa kontrolerį, tai jo Execute metodas  yra iškviečiamas</a:t>
            </a:r>
          </a:p>
          <a:p>
            <a:pPr eaLnBrk="1" hangingPunct="1"/>
            <a:r>
              <a:rPr lang="lt-LT" sz="2000" smtClean="0"/>
              <a:t>Kontroleris išviečia  atitinkamą metodą  (Action)</a:t>
            </a:r>
          </a:p>
          <a:p>
            <a:pPr eaLnBrk="1" hangingPunct="1"/>
            <a:r>
              <a:rPr lang="lt-LT" sz="2000" smtClean="0"/>
              <a:t>Action’as  pakrauna duomenis-objektus  į ViewData </a:t>
            </a:r>
          </a:p>
          <a:p>
            <a:pPr eaLnBrk="1" hangingPunct="1"/>
            <a:r>
              <a:rPr lang="lt-LT" sz="2000" smtClean="0"/>
              <a:t>Kontroleris iškviečia ActionResult( kuris buvo gautas is Action), tas savo ruožtu renderina view</a:t>
            </a:r>
          </a:p>
          <a:p>
            <a:pPr eaLnBrk="1" hangingPunct="1"/>
            <a:r>
              <a:rPr lang="lt-LT" sz="2000" smtClean="0"/>
              <a:t>View’as atvaizduoja ViewData objectus</a:t>
            </a:r>
          </a:p>
          <a:p>
            <a:pPr eaLnBrk="1" hangingPunct="1"/>
            <a:r>
              <a:rPr lang="lt-LT" sz="2000" smtClean="0"/>
              <a:t>ASP .NET renderina responsa i naršyklę</a:t>
            </a:r>
          </a:p>
          <a:p>
            <a:pPr eaLnBrk="1" hangingPunct="1"/>
            <a:endParaRPr lang="lt-LT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Modelis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Paprastose aplikacijose atlieka DAL vaidmen</a:t>
            </a:r>
            <a:r>
              <a:rPr lang="lt-LT" smtClean="0"/>
              <a:t>į</a:t>
            </a:r>
          </a:p>
          <a:p>
            <a:pPr eaLnBrk="1" hangingPunct="1"/>
            <a:r>
              <a:rPr lang="lt-LT" smtClean="0"/>
              <a:t>Sudetingesnėse - modelis atsakingas už sudėtingos biznio logikos perteikimą į atvaizdavimo logiką (flat model)</a:t>
            </a:r>
          </a:p>
          <a:p>
            <a:pPr eaLnBrk="1" hangingPunct="1"/>
            <a:endParaRPr lang="lt-LT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Controllers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</a:t>
            </a:r>
            <a:r>
              <a:rPr lang="lt-LT" smtClean="0"/>
              <a:t>žinamas tipas - ActionResult</a:t>
            </a:r>
          </a:p>
          <a:p>
            <a:pPr eaLnBrk="1" hangingPunct="1"/>
            <a:r>
              <a:rPr lang="lt-LT" smtClean="0"/>
              <a:t>Parametrai</a:t>
            </a:r>
          </a:p>
          <a:p>
            <a:pPr eaLnBrk="1" hangingPunct="1"/>
            <a:r>
              <a:rPr lang="lt-LT" smtClean="0"/>
              <a:t>Action Filters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lt-LT" smtClean="0">
                <a:solidFill>
                  <a:srgbClr val="FFCF00"/>
                </a:solidFill>
              </a:rPr>
              <a:t>Controllers - ActionResult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sz="2800" smtClean="0"/>
              <a:t>Atsakomybė - gauti parametrus, koordinuoti duomenų paėmimą ir kitas priklausomybes, sugoti duomenis ViewData objekte, pasirinkti kokį View atvaizduoti.</a:t>
            </a:r>
          </a:p>
          <a:p>
            <a:pPr eaLnBrk="1" hangingPunct="1"/>
            <a:r>
              <a:rPr lang="en-US" sz="2800" smtClean="0"/>
              <a:t>I</a:t>
            </a:r>
            <a:r>
              <a:rPr lang="lt-LT" sz="2800" smtClean="0"/>
              <a:t>švestinės klasės : FileResult(Stream, Content, Path), JSonResult, ViewResult, RedirectToRouteResult  ....</a:t>
            </a:r>
            <a:endParaRPr lang="en-US" sz="2800" smtClean="0"/>
          </a:p>
          <a:p>
            <a:pPr eaLnBrk="1" hangingPunct="1"/>
            <a:r>
              <a:rPr lang="lt-LT" sz="2800" smtClean="0"/>
              <a:t>Neturėtų krauti duomenis tiesiogiai, atlikti I/O operacijas</a:t>
            </a:r>
          </a:p>
          <a:p>
            <a:pPr eaLnBrk="1" hangingPunct="1"/>
            <a:endParaRPr lang="lt-LT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597</Words>
  <Application>Microsoft Office PowerPoint</Application>
  <PresentationFormat>On-screen Show (4:3)</PresentationFormat>
  <Paragraphs>128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Slide 1</vt:lpstr>
      <vt:lpstr>ASP MVC Populiacija </vt:lpstr>
      <vt:lpstr>Turinys</vt:lpstr>
      <vt:lpstr>MVC struktūra</vt:lpstr>
      <vt:lpstr>Routing  </vt:lpstr>
      <vt:lpstr>Routing – užkl. apdorojimas</vt:lpstr>
      <vt:lpstr>Modelis</vt:lpstr>
      <vt:lpstr>Controllers</vt:lpstr>
      <vt:lpstr>Controllers - ActionResult</vt:lpstr>
      <vt:lpstr>Controllers – parametrai</vt:lpstr>
      <vt:lpstr>Controllers - Filters</vt:lpstr>
      <vt:lpstr>Views</vt:lpstr>
      <vt:lpstr>Views - helperiai</vt:lpstr>
      <vt:lpstr>Views - Validavimas</vt:lpstr>
      <vt:lpstr>Views - Bindinimas</vt:lpstr>
      <vt:lpstr>Views – AJAX</vt:lpstr>
      <vt:lpstr>Kita trumpai</vt:lpstr>
      <vt:lpstr>Pagalbininkai</vt:lpstr>
      <vt:lpstr>Demo</vt:lpstr>
      <vt:lpstr>Nuorodos (domantasjovaisas@gmail.com -  )</vt:lpstr>
      <vt:lpstr>Klausimai?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Programų sistemų gamyklos: Web klientų gamykla</dc:title>
  <dc:creator>Donatas</dc:creator>
  <cp:lastModifiedBy>Serioga</cp:lastModifiedBy>
  <cp:revision>492</cp:revision>
  <dcterms:created xsi:type="dcterms:W3CDTF">2008-03-31T17:18:52Z</dcterms:created>
  <dcterms:modified xsi:type="dcterms:W3CDTF">2009-03-20T18:06:54Z</dcterms:modified>
</cp:coreProperties>
</file>